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4" r:id="rId2"/>
    <p:sldId id="305" r:id="rId3"/>
    <p:sldId id="306" r:id="rId4"/>
    <p:sldId id="307" r:id="rId5"/>
    <p:sldId id="308" r:id="rId6"/>
    <p:sldId id="300" r:id="rId7"/>
    <p:sldId id="303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A2C"/>
    <a:srgbClr val="3D5567"/>
    <a:srgbClr val="A9A8A9"/>
    <a:srgbClr val="768D99"/>
    <a:srgbClr val="73243D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61"/>
    <p:restoredTop sz="94698"/>
  </p:normalViewPr>
  <p:slideViewPr>
    <p:cSldViewPr snapToGrid="0" snapToObjects="1">
      <p:cViewPr varScale="1">
        <p:scale>
          <a:sx n="97" d="100"/>
          <a:sy n="97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04C8D-A68F-1044-ABEB-55B792420DCF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7061-6420-1C40-A2F3-E3D1E261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527050"/>
            <a:ext cx="12192000" cy="6330950"/>
          </a:xfrm>
          <a:noFill/>
        </p:spPr>
        <p:txBody>
          <a:bodyPr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541270" y="2123582"/>
            <a:ext cx="7105650" cy="2619868"/>
          </a:xfrm>
          <a:prstGeom prst="rect">
            <a:avLst/>
          </a:prstGeom>
          <a:solidFill>
            <a:srgbClr val="5458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52705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499" y="2154114"/>
            <a:ext cx="6469381" cy="1399808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99" y="3584454"/>
            <a:ext cx="6469381" cy="36329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25" y="171449"/>
            <a:ext cx="1427792" cy="220648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976" y="4149971"/>
            <a:ext cx="3662363" cy="32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Museo Sans 300" charset="0"/>
                <a:ea typeface="Museo Sans 300" charset="0"/>
                <a:cs typeface="Museo Sans 300" charset="0"/>
              </a:rPr>
              <a:t>XX.XX.18</a:t>
            </a:r>
          </a:p>
        </p:txBody>
      </p:sp>
    </p:spTree>
    <p:extLst>
      <p:ext uri="{BB962C8B-B14F-4D97-AF65-F5344CB8AC3E}">
        <p14:creationId xmlns:p14="http://schemas.microsoft.com/office/powerpoint/2010/main" val="105985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9275" y="1978599"/>
            <a:ext cx="5614352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0945368" cy="886691"/>
          </a:xfr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6892" y="1978599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0945368" cy="886691"/>
          </a:xfr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5840" y="1400856"/>
            <a:ext cx="5157787" cy="753092"/>
          </a:xfrm>
        </p:spPr>
        <p:txBody>
          <a:bodyPr anchor="b">
            <a:normAutofit/>
          </a:bodyPr>
          <a:lstStyle>
            <a:lvl1pPr marL="0" indent="0">
              <a:buNone/>
              <a:defRPr sz="25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LIST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380381"/>
            <a:ext cx="5157787" cy="337271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00800" y="1676400"/>
            <a:ext cx="2606040" cy="2039112"/>
          </a:xfrm>
        </p:spPr>
        <p:txBody>
          <a:bodyPr anchor="ctr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400800" y="3714750"/>
            <a:ext cx="2606675" cy="2038350"/>
          </a:xfrm>
        </p:spPr>
        <p:txBody>
          <a:bodyPr anchor="ctr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007474" y="1676400"/>
            <a:ext cx="2606040" cy="2038350"/>
          </a:xfrm>
        </p:spPr>
        <p:txBody>
          <a:bodyPr anchor="ctr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9007475" y="3714750"/>
            <a:ext cx="2606675" cy="2038350"/>
          </a:xfrm>
        </p:spPr>
        <p:txBody>
          <a:bodyPr anchor="ctr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246628"/>
          </a:xfrm>
          <a:noFill/>
        </p:spPr>
        <p:txBody>
          <a:bodyPr anchor="t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44292" y="1481933"/>
            <a:ext cx="7121236" cy="3894135"/>
          </a:xfrm>
          <a:prstGeom prst="rect">
            <a:avLst/>
          </a:prstGeom>
          <a:solidFill>
            <a:srgbClr val="5458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0656" y="1655144"/>
            <a:ext cx="6438605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90656" y="3090145"/>
            <a:ext cx="6438605" cy="1939055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hoto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65674" y="6246628"/>
            <a:ext cx="7426325" cy="6113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7744" y="883516"/>
            <a:ext cx="6321619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765675" cy="342265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3422650"/>
            <a:ext cx="4765675" cy="343535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6" y="6438815"/>
            <a:ext cx="1427792" cy="220648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209306" y="2401266"/>
            <a:ext cx="6279432" cy="305338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hoto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65674" y="6246628"/>
            <a:ext cx="7426325" cy="6113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7744" y="883516"/>
            <a:ext cx="6321619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765675" cy="68580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6" y="6438815"/>
            <a:ext cx="1427792" cy="220648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209306" y="2401266"/>
            <a:ext cx="6279432" cy="3053383"/>
          </a:xfrm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op Photo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488" y="4014110"/>
            <a:ext cx="7103221" cy="890863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©2018 Marriott International,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58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4489" y="4978855"/>
            <a:ext cx="7103220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488" y="4014110"/>
            <a:ext cx="7103221" cy="890863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©2018 Marriott International,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9258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4489" y="4978855"/>
            <a:ext cx="7103220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39258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0945368" cy="886691"/>
          </a:xfr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6892" y="1978599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06475" y="1978599"/>
            <a:ext cx="5157788" cy="36845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476466" y="0"/>
            <a:ext cx="7715534" cy="68580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5899" y="1865376"/>
            <a:ext cx="6369617" cy="22682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5899" y="4348932"/>
            <a:ext cx="6369617" cy="83017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0113" cy="6858000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85" y="628648"/>
            <a:ext cx="2239431" cy="346077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82444" y="6007384"/>
            <a:ext cx="3662363" cy="32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Museo Sans 300" charset="0"/>
                <a:ea typeface="Museo Sans 300" charset="0"/>
                <a:cs typeface="Museo Sans 300" charset="0"/>
              </a:rPr>
              <a:t>XX.XX.18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7923" y="1786056"/>
            <a:ext cx="10887594" cy="328588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85" y="628648"/>
            <a:ext cx="2239431" cy="346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7923" y="1786056"/>
            <a:ext cx="10887594" cy="328588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85" y="628648"/>
            <a:ext cx="2239431" cy="34607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7923" y="1350628"/>
            <a:ext cx="10887594" cy="206023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85" y="628648"/>
            <a:ext cx="2239431" cy="3460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77923" y="3473215"/>
            <a:ext cx="10817540" cy="2008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763" indent="0">
              <a:buNone/>
              <a:tabLst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&amp; Title</a:t>
            </a:r>
          </a:p>
          <a:p>
            <a:pPr lvl="1"/>
            <a:r>
              <a:rPr lang="en-US" dirty="0" err="1"/>
              <a:t>name@marriott.com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4456" y="2158135"/>
            <a:ext cx="10484908" cy="2566265"/>
          </a:xfrm>
        </p:spPr>
        <p:txBody>
          <a:bodyPr numCol="2" spcCol="27432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Section Title Placeholder</a:t>
            </a:r>
          </a:p>
          <a:p>
            <a:pPr lvl="0"/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Section Title Placeholder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©2018 Marriott International,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0945368" cy="886691"/>
          </a:xfr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5840" y="1400856"/>
            <a:ext cx="5157787" cy="753092"/>
          </a:xfrm>
        </p:spPr>
        <p:txBody>
          <a:bodyPr anchor="b">
            <a:normAutofit/>
          </a:bodyPr>
          <a:lstStyle>
            <a:lvl1pPr marL="0" indent="0">
              <a:buNone/>
              <a:defRPr sz="25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LIST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380381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6892" y="1400856"/>
            <a:ext cx="5183188" cy="753092"/>
          </a:xfrm>
        </p:spPr>
        <p:txBody>
          <a:bodyPr anchor="b">
            <a:normAutofit/>
          </a:bodyPr>
          <a:lstStyle>
            <a:lvl1pPr marL="0" indent="0">
              <a:buNone/>
              <a:defRPr sz="25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LIST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6892" y="2380381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9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0945368" cy="886691"/>
          </a:xfrm>
        </p:spPr>
        <p:txBody>
          <a:bodyPr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06475" y="1978599"/>
            <a:ext cx="5157788" cy="36845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96892" y="1978599"/>
            <a:ext cx="5183187" cy="36845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46628"/>
            <a:ext cx="12192000" cy="6113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488" y="454025"/>
            <a:ext cx="109448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71775"/>
            <a:ext cx="10392220" cy="407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4564" y="6246628"/>
            <a:ext cx="4114800" cy="611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/>
              <a:t>©2018 Marriott International,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9364" y="6246628"/>
            <a:ext cx="702636" cy="611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862ABB-DC2B-A34F-9311-C67881BBAD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" y="6438815"/>
            <a:ext cx="1427792" cy="2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2" r:id="rId7"/>
    <p:sldLayoutId id="2147483653" r:id="rId8"/>
    <p:sldLayoutId id="2147483664" r:id="rId9"/>
    <p:sldLayoutId id="2147483665" r:id="rId10"/>
    <p:sldLayoutId id="2147483666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kern="1200">
          <a:solidFill>
            <a:schemeClr val="accent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600"/>
        </a:spcBef>
        <a:buFont typeface="Arial"/>
        <a:buChar char="•"/>
        <a:defRPr sz="1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defRPr sz="160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facebook.com/CourtyardPragueCity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s://www.marriott.com/hotels/travel/prgcy-courtyard-prague-c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tepan.Zak@marriott.com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tripadvisor.com/Hotel_Review-g274707-d608255-Reviews-Courtyard_by_Marriott_Prague_City-Prague_Bohemia.html#REVIEWS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instagram.com/courtyardpraguecity/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riott.com/loyalty/earn/credit-card-rewards.mi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marriott.com/loyalty/terms/default.m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://marriottbonvoyeventscalculator.dja.com/" TargetMode="External"/><Relationship Id="rId4" Type="http://schemas.openxmlformats.org/officeDocument/2006/relationships/hyperlink" Target="https://www.marriott.com/loyalty/earn/rewarding-events.m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427"/>
            <a:ext cx="12192000" cy="63384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41270" y="2123582"/>
            <a:ext cx="7105650" cy="2619868"/>
          </a:xfrm>
          <a:prstGeom prst="rect">
            <a:avLst/>
          </a:prstGeom>
          <a:solidFill>
            <a:srgbClr val="5458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COURTYARD BY MARRIOTT PRAGUE CITY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Hotel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88" y="454026"/>
            <a:ext cx="10944876" cy="7196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Hotel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88" y="1292296"/>
            <a:ext cx="7178485" cy="4731082"/>
          </a:xfrm>
        </p:spPr>
        <p:txBody>
          <a:bodyPr>
            <a:noAutofit/>
          </a:bodyPr>
          <a:lstStyle/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Hotel is located in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between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two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upbeat districts of Prague – Vinohrady and Žižkov – just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opposite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the Atrium Flora Shopping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Mall</a:t>
            </a:r>
            <a:endParaRPr lang="cs-CZ" sz="1350" dirty="0">
              <a:solidFill>
                <a:schemeClr val="bg2">
                  <a:lumMod val="10000"/>
                </a:schemeClr>
              </a:solidFill>
            </a:endParaRP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30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minutes by car to the airport,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minutes by public transport to the city center</a:t>
            </a:r>
            <a:endParaRPr lang="cs-CZ" sz="1350" dirty="0">
              <a:solidFill>
                <a:schemeClr val="bg2">
                  <a:lumMod val="10000"/>
                </a:schemeClr>
              </a:solidFill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350" b="1" dirty="0">
                <a:solidFill>
                  <a:srgbClr val="D69A2C"/>
                </a:solidFill>
              </a:rPr>
              <a:t>161 </a:t>
            </a:r>
            <a:r>
              <a:rPr lang="en-US" sz="1350" b="1" dirty="0" smtClean="0">
                <a:solidFill>
                  <a:srgbClr val="D69A2C"/>
                </a:solidFill>
              </a:rPr>
              <a:t>rooms</a:t>
            </a:r>
            <a:r>
              <a:rPr lang="cs-CZ" sz="1350" b="1" dirty="0" smtClean="0">
                <a:solidFill>
                  <a:srgbClr val="D69A2C"/>
                </a:solidFill>
              </a:rPr>
              <a:t>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across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8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floors</a:t>
            </a:r>
            <a:endParaRPr lang="cs-CZ" sz="1350" dirty="0">
              <a:solidFill>
                <a:schemeClr val="bg2">
                  <a:lumMod val="10000"/>
                </a:schemeClr>
              </a:solidFill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b="1" dirty="0">
                <a:solidFill>
                  <a:srgbClr val="D69A2C"/>
                </a:solidFill>
              </a:rPr>
              <a:t>4 </a:t>
            </a:r>
            <a:r>
              <a:rPr lang="en-US" sz="1350" b="1" dirty="0" smtClean="0">
                <a:solidFill>
                  <a:srgbClr val="D69A2C"/>
                </a:solidFill>
              </a:rPr>
              <a:t>flexible conference rooms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located on the ground floor, 2 conference rooms with day light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+ 1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with indirect day light</a:t>
            </a:r>
            <a:endParaRPr lang="cs-CZ" sz="1350" dirty="0" smtClean="0">
              <a:solidFill>
                <a:schemeClr val="bg2">
                  <a:lumMod val="10000"/>
                </a:schemeClr>
              </a:solidFill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Additional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break-out rooms for up to 12 persons (33m²) can be converted from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Family rooms</a:t>
            </a:r>
            <a:endParaRPr lang="cs-CZ" sz="1350" dirty="0">
              <a:solidFill>
                <a:schemeClr val="bg2">
                  <a:lumMod val="10000"/>
                </a:schemeClr>
              </a:solidFill>
            </a:endParaRP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Business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 corner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 in the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lobby</a:t>
            </a: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internet connection, complimentary printing facilities</a:t>
            </a:r>
            <a:endParaRPr lang="cs-CZ" sz="1350" dirty="0">
              <a:solidFill>
                <a:schemeClr val="bg2">
                  <a:lumMod val="10000"/>
                </a:schemeClr>
              </a:solidFill>
            </a:endParaRPr>
          </a:p>
          <a:p>
            <a:pPr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b="1" dirty="0" smtClean="0">
                <a:solidFill>
                  <a:srgbClr val="D69A2C"/>
                </a:solidFill>
              </a:rPr>
              <a:t>The </a:t>
            </a:r>
            <a:r>
              <a:rPr lang="en-US" sz="1350" b="1" dirty="0">
                <a:solidFill>
                  <a:srgbClr val="D69A2C"/>
                </a:solidFill>
              </a:rPr>
              <a:t>Farmers’ </a:t>
            </a:r>
            <a:r>
              <a:rPr lang="en-US" sz="1350" b="1" dirty="0" smtClean="0">
                <a:solidFill>
                  <a:srgbClr val="D69A2C"/>
                </a:solidFill>
              </a:rPr>
              <a:t>Market</a:t>
            </a:r>
            <a:r>
              <a:rPr lang="cs-CZ" sz="1350" b="1" dirty="0" smtClean="0">
                <a:solidFill>
                  <a:srgbClr val="D69A2C"/>
                </a:solidFill>
              </a:rPr>
              <a:t> </a:t>
            </a:r>
            <a:r>
              <a:rPr lang="en-US" sz="1350" b="1" dirty="0" smtClean="0">
                <a:solidFill>
                  <a:srgbClr val="D69A2C"/>
                </a:solidFill>
              </a:rPr>
              <a:t>Bar </a:t>
            </a:r>
            <a:r>
              <a:rPr lang="en-US" sz="1350" b="1" dirty="0">
                <a:solidFill>
                  <a:srgbClr val="D69A2C"/>
                </a:solidFill>
              </a:rPr>
              <a:t>&amp; Grill</a:t>
            </a:r>
            <a:r>
              <a:rPr lang="cs-CZ" sz="1350" b="1" dirty="0">
                <a:solidFill>
                  <a:srgbClr val="D69A2C"/>
                </a:solidFill>
              </a:rPr>
              <a:t>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restaurant offering modern local cousine and the world´s famous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Czech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beer</a:t>
            </a: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b="1" dirty="0">
                <a:solidFill>
                  <a:srgbClr val="D69A2C"/>
                </a:solidFill>
              </a:rPr>
              <a:t>The Market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 minimarket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open </a:t>
            </a: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24/7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with a wide range of products</a:t>
            </a:r>
            <a:endParaRPr lang="cs-CZ" sz="135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Summer terrace in front of the hotel with comfortable lounge</a:t>
            </a:r>
            <a:r>
              <a:rPr lang="cs-CZ" sz="1350" dirty="0" smtClean="0">
                <a:solidFill>
                  <a:srgbClr val="FF0000"/>
                </a:solidFill>
              </a:rPr>
              <a:t> 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seating</a:t>
            </a:r>
            <a:endParaRPr lang="cs-CZ" sz="1350" dirty="0">
              <a:solidFill>
                <a:schemeClr val="bg2">
                  <a:lumMod val="10000"/>
                </a:schemeClr>
              </a:solidFill>
            </a:endParaRP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350" b="1" dirty="0" smtClean="0">
                <a:solidFill>
                  <a:srgbClr val="D69A2C"/>
                </a:solidFill>
              </a:rPr>
              <a:t>Gym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open 24</a:t>
            </a: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/7) </a:t>
            </a:r>
            <a:r>
              <a:rPr lang="en-US" sz="1350" dirty="0" smtClean="0">
                <a:solidFill>
                  <a:schemeClr val="bg2">
                    <a:lumMod val="10000"/>
                  </a:schemeClr>
                </a:solidFill>
              </a:rPr>
              <a:t>located on the ground floor with day-light</a:t>
            </a:r>
            <a:endParaRPr lang="cs-CZ" sz="135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Underground garage parking (monitored 24/7)</a:t>
            </a:r>
          </a:p>
          <a:p>
            <a:pPr algn="just" defTabSz="4572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350" dirty="0" smtClean="0">
                <a:solidFill>
                  <a:schemeClr val="bg2">
                    <a:lumMod val="10000"/>
                  </a:schemeClr>
                </a:solidFill>
              </a:rPr>
              <a:t>Free </a:t>
            </a:r>
            <a:r>
              <a:rPr lang="cs-CZ" sz="1350" dirty="0">
                <a:solidFill>
                  <a:schemeClr val="bg2">
                    <a:lumMod val="10000"/>
                  </a:schemeClr>
                </a:solidFill>
              </a:rPr>
              <a:t>Wi-Fi Connection</a:t>
            </a:r>
            <a:endParaRPr lang="en-US" sz="13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©2018 Marriott International,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64" y="454026"/>
            <a:ext cx="3916689" cy="2614742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238" y="3756453"/>
            <a:ext cx="3868615" cy="2241444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919256" y="3317499"/>
            <a:ext cx="1144269" cy="438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kern="1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dirty="0" smtClean="0"/>
              <a:t>Location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19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©2018 Marriott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473" y="1060931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459" y="3766397"/>
            <a:ext cx="6099994" cy="1565044"/>
          </a:xfrm>
          <a:prstGeom prst="rect">
            <a:avLst/>
          </a:prstGeom>
        </p:spPr>
        <p:txBody>
          <a:bodyPr wrap="square" lIns="45720" tIns="9144" rIns="0" bIns="9144">
            <a:spAutoFit/>
          </a:bodyPr>
          <a:lstStyle/>
          <a:p>
            <a:pPr lvl="0" defTabSz="45720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 is quoted per room per night, including breakfast buffet, standard internet connection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access to the gym. </a:t>
            </a:r>
            <a:r>
              <a:rPr lang="en-US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 does not include VAT 15</a:t>
            </a:r>
            <a:r>
              <a:rPr lang="cs-CZ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cs-CZ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city tax (city tax is newly applicable for groups arriving as of 1st January 2020).</a:t>
            </a:r>
            <a:endParaRPr lang="en-US" sz="1400" u="sng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/>
            <a:endParaRPr lang="cs-CZ" sz="1400" u="sng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/>
            <a:r>
              <a:rPr lang="en-US" sz="1400" u="sng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Gratuity</a:t>
            </a:r>
            <a:endParaRPr lang="cs-CZ" sz="1400" u="sng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every 40 room nights, 1 room night complimentary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5272" y="3765813"/>
            <a:ext cx="3566160" cy="2037994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  <p:txBody>
          <a:bodyPr wrap="square">
            <a:spAutoFit/>
          </a:bodyPr>
          <a:lstStyle/>
          <a:p>
            <a:pPr lvl="0" defTabSz="457200">
              <a:spcAft>
                <a:spcPts val="600"/>
              </a:spcAft>
            </a:pPr>
            <a:r>
              <a:rPr lang="en-US" sz="1200" b="1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Rooms amenities </a:t>
            </a:r>
            <a:endParaRPr lang="cs-CZ" sz="800" b="1" u="sng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and tea station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ridge 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Iron and ironing board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Satellite TV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Air-condition</a:t>
            </a:r>
            <a:r>
              <a:rPr lang="cs-CZ" sz="1200" dirty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</a:p>
          <a:p>
            <a:pPr lvl="0" defTabSz="457200">
              <a:lnSpc>
                <a:spcPct val="114000"/>
              </a:lnSpc>
            </a:pPr>
            <a:r>
              <a:rPr lang="cs-CZ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200" dirty="0" smtClean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Hair dryer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>
              <a:lnSpc>
                <a:spcPct val="114000"/>
              </a:lnSpc>
            </a:pPr>
            <a:r>
              <a:rPr lang="cs-CZ" sz="1200" dirty="0">
                <a:solidFill>
                  <a:srgbClr val="393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*Wi-Fi</a:t>
            </a:r>
            <a:endParaRPr lang="en-US" sz="1200" dirty="0">
              <a:solidFill>
                <a:srgbClr val="393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1675" y="435799"/>
            <a:ext cx="3055216" cy="625132"/>
          </a:xfrm>
        </p:spPr>
        <p:txBody>
          <a:bodyPr lIns="0"/>
          <a:lstStyle/>
          <a:p>
            <a:r>
              <a:rPr lang="en-US" dirty="0" smtClean="0"/>
              <a:t>Accommodation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72" y="1170822"/>
            <a:ext cx="3566160" cy="2383345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8055272" y="3313571"/>
            <a:ext cx="1253179" cy="230832"/>
          </a:xfrm>
          <a:prstGeom prst="rect">
            <a:avLst/>
          </a:prstGeom>
          <a:solidFill>
            <a:srgbClr val="D69A2C"/>
          </a:solidFill>
          <a:ln>
            <a:solidFill>
              <a:srgbClr val="D69A2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Pokoj Deluxe King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47626"/>
              </p:ext>
            </p:extLst>
          </p:nvPr>
        </p:nvGraphicFramePr>
        <p:xfrm>
          <a:off x="696458" y="1170822"/>
          <a:ext cx="6099995" cy="238334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42733">
                  <a:extLst>
                    <a:ext uri="{9D8B030D-6E8A-4147-A177-3AD203B41FA5}">
                      <a16:colId xmlns:a16="http://schemas.microsoft.com/office/drawing/2014/main" val="2172439109"/>
                    </a:ext>
                  </a:extLst>
                </a:gridCol>
                <a:gridCol w="4157262">
                  <a:extLst>
                    <a:ext uri="{9D8B030D-6E8A-4147-A177-3AD203B41FA5}">
                      <a16:colId xmlns:a16="http://schemas.microsoft.com/office/drawing/2014/main" val="1932697130"/>
                    </a:ext>
                  </a:extLst>
                </a:gridCol>
              </a:tblGrid>
              <a:tr h="34047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Check in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01.10.2019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463638779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Check out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03.10.2019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2163346587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rooms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8987348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nights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8233733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Room category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Quality room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2154101450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Price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3,150 CZK 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single room per night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2417753575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Price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3,310 CZK 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double room per night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9144" marB="9144" anchor="ctr"/>
                </a:tc>
                <a:extLst>
                  <a:ext uri="{0D108BD9-81ED-4DB2-BD59-A6C34878D82A}">
                    <a16:rowId xmlns:a16="http://schemas.microsoft.com/office/drawing/2014/main" val="103183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3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282" y="625496"/>
            <a:ext cx="3663630" cy="2442421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283" y="3434053"/>
            <a:ext cx="3663629" cy="2442420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39" y="450850"/>
            <a:ext cx="3306543" cy="709757"/>
          </a:xfrm>
        </p:spPr>
        <p:txBody>
          <a:bodyPr lIns="0"/>
          <a:lstStyle/>
          <a:p>
            <a:r>
              <a:rPr lang="en-US" dirty="0" smtClean="0"/>
              <a:t>Conference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14" y="3934264"/>
            <a:ext cx="6691581" cy="2280425"/>
          </a:xfrm>
          <a:solidFill>
            <a:schemeClr val="bg1"/>
          </a:solidFill>
          <a:ln w="12700">
            <a:noFill/>
          </a:ln>
        </p:spPr>
        <p:txBody>
          <a:bodyPr lIns="0" rIns="0">
            <a:normAutofit/>
          </a:bodyPr>
          <a:lstStyle/>
          <a:p>
            <a:pPr marL="0" lvl="0" indent="0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b="1" dirty="0" smtClean="0">
                <a:solidFill>
                  <a:schemeClr val="bg2">
                    <a:lumMod val="10000"/>
                  </a:schemeClr>
                </a:solidFill>
              </a:rPr>
              <a:t>Conference package includes</a:t>
            </a:r>
            <a:r>
              <a:rPr lang="cs-CZ" sz="11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Half-day</a:t>
            </a: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Full-day</a:t>
            </a: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conference room rental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Projector and screen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Flipchart and markers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Morning </a:t>
            </a:r>
            <a:r>
              <a:rPr lang="cs-CZ" sz="1100" dirty="0" smtClean="0">
                <a:solidFill>
                  <a:schemeClr val="accent1"/>
                </a:solidFill>
              </a:rPr>
              <a:t>and/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or afternoon coffee break</a:t>
            </a: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cs-CZ" sz="1100" strike="sngStrike" dirty="0">
              <a:solidFill>
                <a:srgbClr val="FF0000"/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*Business </a:t>
            </a:r>
            <a:r>
              <a:rPr lang="cs-CZ" sz="1100" dirty="0">
                <a:solidFill>
                  <a:schemeClr val="bg2">
                    <a:lumMod val="10000"/>
                  </a:schemeClr>
                </a:solidFill>
              </a:rPr>
              <a:t>lunch </a:t>
            </a: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buf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et 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including one non-alcoholic beverage and coffee or tea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Unlimited water service in conference room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Internet access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>
                <a:solidFill>
                  <a:schemeClr val="bg2">
                    <a:lumMod val="10000"/>
                  </a:schemeClr>
                </a:solidFill>
              </a:rPr>
              <a:t>*Notepads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, pens, mints</a:t>
            </a: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VAT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defTabSz="45720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100" dirty="0" smtClean="0">
                <a:solidFill>
                  <a:schemeClr val="bg2">
                    <a:lumMod val="10000"/>
                  </a:schemeClr>
                </a:solidFill>
              </a:rPr>
              <a:t>*Service charge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©2018 Marriott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38281" y="5630252"/>
            <a:ext cx="909073" cy="246221"/>
          </a:xfrm>
          <a:prstGeom prst="rect">
            <a:avLst/>
          </a:prstGeom>
          <a:solidFill>
            <a:srgbClr val="D69A2C"/>
          </a:solidFill>
          <a:ln>
            <a:solidFill>
              <a:srgbClr val="D69A2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Žižkov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91699"/>
              </p:ext>
            </p:extLst>
          </p:nvPr>
        </p:nvGraphicFramePr>
        <p:xfrm>
          <a:off x="697112" y="1160607"/>
          <a:ext cx="5224185" cy="1371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72979">
                  <a:extLst>
                    <a:ext uri="{9D8B030D-6E8A-4147-A177-3AD203B41FA5}">
                      <a16:colId xmlns:a16="http://schemas.microsoft.com/office/drawing/2014/main" val="2096689485"/>
                    </a:ext>
                  </a:extLst>
                </a:gridCol>
                <a:gridCol w="3051206">
                  <a:extLst>
                    <a:ext uri="{9D8B030D-6E8A-4147-A177-3AD203B41FA5}">
                      <a16:colId xmlns:a16="http://schemas.microsoft.com/office/drawing/2014/main" val="54986199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cs-CZ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28. – 30.06.2019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693083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Function room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cs-CZ" sz="1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Vinohrady</a:t>
                      </a:r>
                      <a:r>
                        <a:rPr lang="cs-CZ" sz="13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</a:t>
                      </a:r>
                      <a:r>
                        <a:rPr lang="cs-CZ" sz="1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+II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1309666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Full-day</a:t>
                      </a:r>
                      <a:r>
                        <a:rPr lang="cs-CZ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3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Half-day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5421121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Set-up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cs-CZ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U-Shape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4136068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delegates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cs-CZ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930307689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97114" y="2705671"/>
            <a:ext cx="6488807" cy="122859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</a:rPr>
              <a:t>Courtyard Prague city is delighted to offer</a:t>
            </a:r>
            <a:r>
              <a:rPr lang="cs-CZ" sz="1300" dirty="0" smtClean="0">
                <a:solidFill>
                  <a:schemeClr val="bg2">
                    <a:lumMod val="10000"/>
                  </a:schemeClr>
                </a:solidFill>
              </a:rPr>
              <a:t> our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</a:rPr>
              <a:t> conference packages that will suit your needs the best: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sz="1300" b="1" dirty="0" smtClean="0">
                <a:solidFill>
                  <a:schemeClr val="bg2">
                    <a:lumMod val="10000"/>
                  </a:schemeClr>
                </a:solidFill>
              </a:rPr>
              <a:t>Price: </a:t>
            </a:r>
            <a:r>
              <a:rPr lang="cs-CZ" sz="1300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cs-CZ" sz="1300" b="1" dirty="0" smtClean="0">
                <a:solidFill>
                  <a:schemeClr val="bg2">
                    <a:lumMod val="10000"/>
                  </a:schemeClr>
                </a:solidFill>
              </a:rPr>
              <a:t>1,695</a:t>
            </a:r>
            <a:r>
              <a:rPr lang="en-US" sz="1300" b="1" dirty="0" smtClean="0">
                <a:solidFill>
                  <a:schemeClr val="bg2">
                    <a:lumMod val="10000"/>
                  </a:schemeClr>
                </a:solidFill>
              </a:rPr>
              <a:t> CZK</a:t>
            </a:r>
            <a:r>
              <a:rPr lang="cs-CZ" sz="13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300" b="1" dirty="0" smtClean="0">
                <a:solidFill>
                  <a:schemeClr val="bg2">
                    <a:lumMod val="10000"/>
                  </a:schemeClr>
                </a:solidFill>
              </a:rPr>
              <a:t>per person </a:t>
            </a:r>
            <a:r>
              <a:rPr lang="cs-CZ" sz="1300" b="1" dirty="0" smtClean="0">
                <a:solidFill>
                  <a:schemeClr val="bg2">
                    <a:lumMod val="10000"/>
                  </a:schemeClr>
                </a:solidFill>
              </a:rPr>
              <a:t>and day </a:t>
            </a:r>
            <a:r>
              <a:rPr lang="en-US" sz="1300" b="1" dirty="0" smtClean="0">
                <a:solidFill>
                  <a:schemeClr val="bg2">
                    <a:lumMod val="10000"/>
                  </a:schemeClr>
                </a:solidFill>
              </a:rPr>
              <a:t>incl. VAT and 10 % service charge</a:t>
            </a:r>
            <a:endParaRPr lang="cs-CZ" sz="13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300" b="1" dirty="0" smtClean="0">
                <a:solidFill>
                  <a:schemeClr val="bg2">
                    <a:lumMod val="10000"/>
                  </a:schemeClr>
                </a:solidFill>
              </a:rPr>
              <a:t>1,495</a:t>
            </a:r>
            <a:r>
              <a:rPr lang="en-US" sz="1300" b="1" dirty="0" smtClean="0">
                <a:solidFill>
                  <a:schemeClr val="bg2">
                    <a:lumMod val="10000"/>
                  </a:schemeClr>
                </a:solidFill>
              </a:rPr>
              <a:t> CZK 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</a:rPr>
              <a:t>per person </a:t>
            </a:r>
            <a:r>
              <a:rPr lang="cs-CZ" sz="1300" b="1" smtClean="0">
                <a:solidFill>
                  <a:schemeClr val="bg2">
                    <a:lumMod val="10000"/>
                  </a:schemeClr>
                </a:solidFill>
              </a:rPr>
              <a:t>and half day </a:t>
            </a:r>
            <a:r>
              <a:rPr lang="en-US" sz="1300" b="1" smtClean="0">
                <a:solidFill>
                  <a:schemeClr val="bg2">
                    <a:lumMod val="10000"/>
                  </a:schemeClr>
                </a:solidFill>
              </a:rPr>
              <a:t>incl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</a:rPr>
              <a:t>. VAT and 10 % service charge</a:t>
            </a:r>
            <a:endParaRPr lang="en-US" sz="13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8282" y="2837085"/>
            <a:ext cx="1264624" cy="230832"/>
          </a:xfrm>
          <a:prstGeom prst="rect">
            <a:avLst/>
          </a:prstGeom>
          <a:solidFill>
            <a:srgbClr val="D69A2C"/>
          </a:solidFill>
          <a:ln>
            <a:solidFill>
              <a:srgbClr val="D69A2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Vinohrady I+II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88" y="454026"/>
            <a:ext cx="3117397" cy="625132"/>
          </a:xfrm>
        </p:spPr>
        <p:txBody>
          <a:bodyPr/>
          <a:lstStyle/>
          <a:p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©2018 Marriott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26455"/>
              </p:ext>
            </p:extLst>
          </p:nvPr>
        </p:nvGraphicFramePr>
        <p:xfrm>
          <a:off x="1085261" y="3887150"/>
          <a:ext cx="10021479" cy="2215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322">
                  <a:extLst>
                    <a:ext uri="{9D8B030D-6E8A-4147-A177-3AD203B41FA5}">
                      <a16:colId xmlns:a16="http://schemas.microsoft.com/office/drawing/2014/main" val="3694332031"/>
                    </a:ext>
                  </a:extLst>
                </a:gridCol>
                <a:gridCol w="1153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8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2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29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Meeting room</a:t>
                      </a:r>
                      <a:endParaRPr lang="en-US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Dimension (m)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Area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cs-CZ" sz="9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m2/ft2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Theater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room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Table 75 cm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Classroom Table 45 cm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Boardroom / Hollow Square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U-shape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Cabaret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Lunch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&amp;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Dinner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cs-CZ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Žižkov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7.5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10.2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/ 818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cs-CZ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Flora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7.4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10.6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840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cs-CZ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Vinohrady I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7.7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10.4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861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cs-CZ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Vinohrady II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7.7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10.4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861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cs-CZ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Vinohrady I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&amp;</a:t>
                      </a:r>
                      <a:r>
                        <a:rPr lang="cs-CZ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II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10.4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15.4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160</a:t>
                      </a: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b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1722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55" y="245917"/>
            <a:ext cx="4929290" cy="34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85245"/>
            <a:ext cx="7195984" cy="542394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endParaRPr lang="cs-CZ" sz="1400" b="1" cap="all" dirty="0" smtClean="0">
              <a:solidFill>
                <a:srgbClr val="39382F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en-US" sz="1400" b="1" cap="all" dirty="0" smtClean="0">
                <a:solidFill>
                  <a:srgbClr val="39382F"/>
                </a:solidFill>
              </a:rPr>
              <a:t>Option</a:t>
            </a:r>
            <a:endParaRPr lang="cs-CZ" sz="1400" b="1" cap="all" dirty="0">
              <a:solidFill>
                <a:srgbClr val="39382F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39382F"/>
                </a:solidFill>
              </a:rPr>
              <a:t>This reservation is held on a shared option bas</a:t>
            </a:r>
            <a:r>
              <a:rPr lang="cs-CZ" sz="1400" dirty="0" smtClean="0">
                <a:solidFill>
                  <a:srgbClr val="39382F"/>
                </a:solidFill>
              </a:rPr>
              <a:t>is</a:t>
            </a:r>
            <a:r>
              <a:rPr lang="en-US" sz="1400" dirty="0" smtClean="0">
                <a:solidFill>
                  <a:srgbClr val="39382F"/>
                </a:solidFill>
              </a:rPr>
              <a:t> until 01.07.2019. After this date we are not able to guarantee availability and rates.</a:t>
            </a:r>
            <a:endParaRPr lang="en-US" sz="1400" dirty="0">
              <a:solidFill>
                <a:srgbClr val="39382F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sz="1400" dirty="0">
              <a:solidFill>
                <a:srgbClr val="39382F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rgbClr val="39382F"/>
                </a:solidFill>
              </a:rPr>
              <a:t>COMISSION</a:t>
            </a:r>
            <a:endParaRPr lang="en-US" sz="1400" b="1" dirty="0">
              <a:solidFill>
                <a:srgbClr val="39382F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1"/>
                </a:solidFill>
              </a:rPr>
              <a:t>10 % from net room, DDR and F&amp;B </a:t>
            </a:r>
            <a:r>
              <a:rPr lang="en-US" sz="1400" dirty="0" smtClean="0">
                <a:solidFill>
                  <a:schemeClr val="accent1"/>
                </a:solidFill>
              </a:rPr>
              <a:t>rates</a:t>
            </a:r>
            <a:r>
              <a:rPr lang="cs-CZ" sz="1400" dirty="0" smtClean="0">
                <a:solidFill>
                  <a:schemeClr val="accent1"/>
                </a:solidFill>
              </a:rPr>
              <a:t>, excluding VAT and service charge. Commission is paid based on final numbers.</a:t>
            </a:r>
            <a:endParaRPr lang="cs-CZ" sz="1400" b="1" dirty="0">
              <a:solidFill>
                <a:srgbClr val="39382F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cs-CZ" sz="1400" b="1" u="sng" cap="all" dirty="0">
              <a:solidFill>
                <a:srgbClr val="39382F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cs-CZ" sz="1400" b="1" u="sng" cap="all" dirty="0">
              <a:solidFill>
                <a:srgbClr val="39382F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cs-CZ" sz="1400" dirty="0" smtClean="0">
                <a:solidFill>
                  <a:schemeClr val="accent1"/>
                </a:solidFill>
              </a:rPr>
              <a:t>        </a:t>
            </a:r>
            <a:r>
              <a:rPr lang="cs-CZ" sz="1400" dirty="0" smtClean="0">
                <a:solidFill>
                  <a:schemeClr val="accent1"/>
                </a:solidFill>
                <a:hlinkClick r:id="rId2"/>
              </a:rPr>
              <a:t>courtyardpraguecity.com</a:t>
            </a:r>
            <a:endParaRPr lang="cs-CZ" sz="1400" dirty="0">
              <a:solidFill>
                <a:schemeClr val="accent1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cs-CZ" sz="1400" b="1" u="sng" cap="all" dirty="0" smtClean="0">
                <a:solidFill>
                  <a:srgbClr val="39382F"/>
                </a:solidFill>
              </a:rPr>
              <a:t/>
            </a:r>
            <a:br>
              <a:rPr lang="cs-CZ" sz="1400" b="1" u="sng" cap="all" dirty="0" smtClean="0">
                <a:solidFill>
                  <a:srgbClr val="39382F"/>
                </a:solidFill>
              </a:rPr>
            </a:br>
            <a:r>
              <a:rPr lang="cs-CZ" sz="1400" b="1" cap="all" dirty="0" smtClean="0">
                <a:solidFill>
                  <a:srgbClr val="39382F"/>
                </a:solidFill>
              </a:rPr>
              <a:t>        </a:t>
            </a:r>
            <a:r>
              <a:rPr lang="cs-CZ" sz="1400" dirty="0" smtClean="0">
                <a:solidFill>
                  <a:schemeClr val="accent1"/>
                </a:solidFill>
                <a:hlinkClick r:id="rId3"/>
              </a:rPr>
              <a:t>CourtyardPragueCity</a:t>
            </a:r>
            <a:endParaRPr lang="cs-CZ" sz="1400" dirty="0" smtClean="0">
              <a:solidFill>
                <a:schemeClr val="accent1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cs-CZ" sz="1400" dirty="0" smtClean="0">
              <a:solidFill>
                <a:schemeClr val="accent1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cs-CZ" sz="1400" dirty="0" smtClean="0">
                <a:solidFill>
                  <a:schemeClr val="accent1"/>
                </a:solidFill>
              </a:rPr>
              <a:t>        </a:t>
            </a:r>
            <a:r>
              <a:rPr lang="cs-CZ" sz="1400" dirty="0" smtClean="0">
                <a:solidFill>
                  <a:schemeClr val="accent1"/>
                </a:solidFill>
                <a:hlinkClick r:id="rId4"/>
              </a:rPr>
              <a:t>courtyardpraguecity</a:t>
            </a:r>
            <a:endParaRPr lang="cs-CZ" sz="1400" dirty="0">
              <a:solidFill>
                <a:schemeClr val="accent1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cs-CZ" sz="1400" u="sng" cap="all" dirty="0" smtClean="0">
                <a:solidFill>
                  <a:srgbClr val="FF0000"/>
                </a:solidFill>
              </a:rPr>
              <a:t/>
            </a:r>
            <a:br>
              <a:rPr lang="cs-CZ" sz="1400" u="sng" cap="all" dirty="0" smtClean="0">
                <a:solidFill>
                  <a:srgbClr val="FF0000"/>
                </a:solidFill>
              </a:rPr>
            </a:br>
            <a:r>
              <a:rPr lang="cs-CZ" sz="1400" dirty="0">
                <a:solidFill>
                  <a:schemeClr val="accent1"/>
                </a:solidFill>
              </a:rPr>
              <a:t>	See </a:t>
            </a:r>
            <a:r>
              <a:rPr lang="cs-CZ" sz="1400" dirty="0">
                <a:solidFill>
                  <a:schemeClr val="accent1"/>
                </a:solidFill>
                <a:hlinkClick r:id="rId5"/>
              </a:rPr>
              <a:t>TripAdvisor reviews</a:t>
            </a:r>
            <a:r>
              <a:rPr lang="cs-CZ" sz="1400" dirty="0">
                <a:solidFill>
                  <a:schemeClr val="accent1"/>
                </a:solidFill>
              </a:rPr>
              <a:t> that our location is really convenient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en-US" sz="1400" b="1" u="sng" cap="all" dirty="0" smtClean="0">
              <a:solidFill>
                <a:srgbClr val="39382F"/>
              </a:solidFill>
            </a:endParaRPr>
          </a:p>
          <a:p>
            <a:pPr marL="0" indent="0">
              <a:buNone/>
            </a:pPr>
            <a:endParaRPr lang="cs-CZ" sz="1400" b="1" cap="all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400" b="1" cap="all" smtClean="0">
                <a:solidFill>
                  <a:schemeClr val="accent1"/>
                </a:solidFill>
              </a:rPr>
              <a:t>Contact </a:t>
            </a:r>
            <a:r>
              <a:rPr lang="en-US" sz="1400" b="1" cap="all" dirty="0">
                <a:solidFill>
                  <a:schemeClr val="accent1"/>
                </a:solidFill>
              </a:rPr>
              <a:t>person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>
                <a:solidFill>
                  <a:schemeClr val="accent1"/>
                </a:solidFill>
              </a:rPr>
              <a:t>Stepan </a:t>
            </a:r>
            <a:r>
              <a:rPr lang="cs-CZ" sz="1400" dirty="0">
                <a:solidFill>
                  <a:schemeClr val="accent1"/>
                </a:solidFill>
              </a:rPr>
              <a:t>Zak – Director of EBC, </a:t>
            </a:r>
            <a:r>
              <a:rPr lang="cs-CZ" sz="1400" dirty="0" smtClean="0">
                <a:solidFill>
                  <a:schemeClr val="accent1"/>
                </a:solidFill>
              </a:rPr>
              <a:t>Courtyard </a:t>
            </a:r>
            <a:r>
              <a:rPr lang="cs-CZ" sz="1400" dirty="0">
                <a:solidFill>
                  <a:schemeClr val="accent1"/>
                </a:solidFill>
              </a:rPr>
              <a:t>by Marriott Prague 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>
                <a:hlinkClick r:id="rId6"/>
              </a:rPr>
              <a:t>Stepan.</a:t>
            </a:r>
            <a:r>
              <a:rPr lang="cs-CZ" sz="1400" dirty="0" smtClean="0">
                <a:solidFill>
                  <a:srgbClr val="FF0000"/>
                </a:solidFill>
                <a:hlinkClick r:id="rId6"/>
              </a:rPr>
              <a:t>Z</a:t>
            </a:r>
            <a:r>
              <a:rPr lang="cs-CZ" sz="1400" dirty="0" smtClean="0">
                <a:hlinkClick r:id="rId6"/>
              </a:rPr>
              <a:t>ak@marriott.com</a:t>
            </a:r>
            <a:r>
              <a:rPr lang="cs-CZ" sz="1400" dirty="0">
                <a:solidFill>
                  <a:schemeClr val="accent1"/>
                </a:solidFill>
              </a:rPr>
              <a:t>, Tel: +420 222 881 032</a:t>
            </a:r>
            <a:endParaRPr lang="en-US" sz="1400" dirty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©2018 Marriott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286" y="3373143"/>
            <a:ext cx="3657600" cy="2441779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017286" y="5559848"/>
            <a:ext cx="2004044" cy="246221"/>
          </a:xfrm>
          <a:prstGeom prst="rect">
            <a:avLst/>
          </a:prstGeom>
          <a:solidFill>
            <a:srgbClr val="D69A2C"/>
          </a:solidFill>
          <a:ln>
            <a:solidFill>
              <a:srgbClr val="D69A2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The </a:t>
            </a:r>
            <a:r>
              <a:rPr lang="en-US" dirty="0"/>
              <a:t>Farmers’ Market Bar &amp; </a:t>
            </a:r>
            <a:r>
              <a:rPr lang="en-US" dirty="0" smtClean="0"/>
              <a:t>Grill</a:t>
            </a:r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86" y="485246"/>
            <a:ext cx="3657600" cy="2444497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8017286" y="2683139"/>
            <a:ext cx="576838" cy="249445"/>
          </a:xfrm>
          <a:prstGeom prst="rect">
            <a:avLst/>
          </a:prstGeom>
          <a:solidFill>
            <a:srgbClr val="D69A2C"/>
          </a:solidFill>
          <a:ln>
            <a:solidFill>
              <a:srgbClr val="D69A2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4" y="3012036"/>
            <a:ext cx="361107" cy="361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4" y="3460237"/>
            <a:ext cx="361107" cy="361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3" y="2593396"/>
            <a:ext cx="336347" cy="336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3" y="3883767"/>
            <a:ext cx="355531" cy="3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87" y="1477108"/>
            <a:ext cx="10944877" cy="4651130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800" b="1" dirty="0" smtClean="0"/>
              <a:t>ENSURE </a:t>
            </a:r>
            <a:r>
              <a:rPr lang="en-US" sz="800" b="1" dirty="0"/>
              <a:t>YOUR EVENTS’ SUCCESS</a:t>
            </a: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Make the most of meetings and events with Marriott </a:t>
            </a:r>
            <a:r>
              <a:rPr lang="en-US" sz="800" dirty="0" err="1"/>
              <a:t>Bonvoy</a:t>
            </a:r>
            <a:r>
              <a:rPr lang="en-US" sz="800" dirty="0"/>
              <a:t>™ Events.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Work with skilled professionals and state-of-the-art technologies that ensure your events’ success. Earn Marriott </a:t>
            </a:r>
            <a:r>
              <a:rPr lang="en-US" sz="800" dirty="0" err="1"/>
              <a:t>Bonvoy</a:t>
            </a:r>
            <a:r>
              <a:rPr lang="en-US" sz="800" dirty="0"/>
              <a:t>™ points for eligible meetings and events you plan at any of our participating brands’ hotels and resorts.*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Then redeem the points you’ve earned for Free Night Awards at any of our more than 6,900 Marriott </a:t>
            </a:r>
            <a:r>
              <a:rPr lang="en-US" sz="800" dirty="0" err="1"/>
              <a:t>Bonvoy</a:t>
            </a:r>
            <a:r>
              <a:rPr lang="en-US" sz="800" dirty="0"/>
              <a:t> hotels around the world, once-in-a-lifetime experiences with Marriott </a:t>
            </a:r>
            <a:r>
              <a:rPr lang="en-US" sz="800" dirty="0" err="1"/>
              <a:t>Bonvoy</a:t>
            </a:r>
            <a:r>
              <a:rPr lang="en-US" sz="800" dirty="0"/>
              <a:t>™ Moments and more</a:t>
            </a:r>
            <a:r>
              <a:rPr lang="en-US" sz="800" dirty="0" smtClean="0"/>
              <a:t>.</a:t>
            </a:r>
            <a:endParaRPr lang="cs-CZ" sz="800" dirty="0" smtClean="0"/>
          </a:p>
          <a:p>
            <a:pPr marL="0" indent="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800" b="1" dirty="0" smtClean="0"/>
              <a:t>EARN </a:t>
            </a:r>
            <a:r>
              <a:rPr lang="en-US" sz="800" b="1" dirty="0"/>
              <a:t>MORE</a:t>
            </a: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Book 10 rooms or more for at least one night or a catered-only event, such as a meeting, reception, banquet, wedding or reunion, and you’ll earn 2 points for every US$1 spent on all eligible charges, including rooms, food and beverage, audiovisual charges, and more.</a:t>
            </a:r>
            <a:endParaRPr lang="cs-CZ" sz="800" dirty="0" smtClean="0"/>
          </a:p>
          <a:p>
            <a:pPr marL="0" indent="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800" b="1" dirty="0" smtClean="0"/>
              <a:t>ACHIEVE </a:t>
            </a:r>
            <a:r>
              <a:rPr lang="en-US" sz="800" b="1" dirty="0"/>
              <a:t>ELITE STATUS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Earn more as you achieve Elite status. For each qualifying event, most Marriott </a:t>
            </a:r>
            <a:r>
              <a:rPr lang="en-US" sz="800" dirty="0" err="1"/>
              <a:t>Bonvoy</a:t>
            </a:r>
            <a:r>
              <a:rPr lang="en-US" sz="800" dirty="0"/>
              <a:t> Members can earn up to 60,000 points (2 points per US$1), while Marriott </a:t>
            </a:r>
            <a:r>
              <a:rPr lang="en-US" sz="800" dirty="0" err="1"/>
              <a:t>Bonvoy</a:t>
            </a:r>
            <a:r>
              <a:rPr lang="en-US" sz="800" dirty="0"/>
              <a:t> Titanium Elite and Ambassador Elite members can earn up to 105,000 points per qualifying event.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Earn 10 Elite Night Credits for your first event and one Elite Night Credit for every 20 room nights you book after that — up to a maximum of 20 Elite Night Credits per contract. The Elite Night Credits you earn add up to help you achieve Elite status.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See how many Elite Night Credits are needed to achieve each status level at </a:t>
            </a:r>
            <a:r>
              <a:rPr lang="en-US" sz="800" b="1" dirty="0">
                <a:hlinkClick r:id="rId2"/>
              </a:rPr>
              <a:t>marriottbonvoy.com/terms</a:t>
            </a:r>
            <a:r>
              <a:rPr lang="en-US" sz="800" dirty="0" smtClean="0"/>
              <a:t>.</a:t>
            </a:r>
            <a:endParaRPr lang="cs-CZ" sz="800" dirty="0" smtClean="0"/>
          </a:p>
          <a:p>
            <a:pPr marL="0" indent="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800" b="1" dirty="0" smtClean="0"/>
              <a:t>GET </a:t>
            </a:r>
            <a:r>
              <a:rPr lang="en-US" sz="800" b="1" dirty="0"/>
              <a:t>READY TO REDEEM</a:t>
            </a: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Discover the endless possibilities with Marriott </a:t>
            </a:r>
            <a:r>
              <a:rPr lang="en-US" sz="800" dirty="0" err="1"/>
              <a:t>Bonvoy</a:t>
            </a:r>
            <a:r>
              <a:rPr lang="en-US" sz="800" dirty="0"/>
              <a:t>. We have many ways for you to redeem your points, including: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Free Night Awards at more than 6,900 Marriott </a:t>
            </a:r>
            <a:r>
              <a:rPr lang="en-US" sz="800" dirty="0" err="1"/>
              <a:t>Bonvoy</a:t>
            </a:r>
            <a:r>
              <a:rPr lang="en-US" sz="800" dirty="0"/>
              <a:t> hotels.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Once-in-a-lifetime experiences from Marriott </a:t>
            </a:r>
            <a:r>
              <a:rPr lang="en-US" sz="800" dirty="0" err="1"/>
              <a:t>Bonvoy</a:t>
            </a:r>
            <a:r>
              <a:rPr lang="en-US" sz="800" dirty="0"/>
              <a:t> Moments.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Gift cards to use toward personal travel or your next meeting or event.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800" b="1" dirty="0" smtClean="0"/>
              <a:t>BE </a:t>
            </a:r>
            <a:r>
              <a:rPr lang="en-US" sz="800" b="1" dirty="0"/>
              <a:t>REWARDED</a:t>
            </a: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Step up your earning potential with our co-brand credit card at </a:t>
            </a:r>
            <a:r>
              <a:rPr lang="en-US" sz="800" b="1" dirty="0" smtClean="0">
                <a:hlinkClick r:id="rId3"/>
              </a:rPr>
              <a:t>marriott.com/loyalty/earn/credit-card-</a:t>
            </a:r>
            <a:r>
              <a:rPr lang="en-US" sz="800" b="1" dirty="0" err="1" smtClean="0">
                <a:hlinkClick r:id="rId3"/>
              </a:rPr>
              <a:t>rewards.mi</a:t>
            </a:r>
            <a:r>
              <a:rPr lang="en-US" sz="800" dirty="0" smtClean="0"/>
              <a:t>.</a:t>
            </a:r>
            <a:endParaRPr lang="en-US" sz="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/>
              <a:t>Learn more about Marriott </a:t>
            </a:r>
            <a:r>
              <a:rPr lang="en-US" sz="800" dirty="0" err="1"/>
              <a:t>Bonvoy</a:t>
            </a:r>
            <a:r>
              <a:rPr lang="en-US" sz="800" dirty="0"/>
              <a:t> Events and enroll at </a:t>
            </a:r>
            <a:r>
              <a:rPr lang="en-US" sz="800" b="1" dirty="0">
                <a:hlinkClick r:id="rId4"/>
              </a:rPr>
              <a:t>marriottbonvoy.com/events</a:t>
            </a:r>
            <a:r>
              <a:rPr lang="en-US" sz="800" dirty="0" smtClean="0"/>
              <a:t>.</a:t>
            </a:r>
            <a:endParaRPr lang="cs-CZ" sz="800" dirty="0" smtClean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endParaRPr lang="cs-CZ" sz="800" dirty="0"/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800" b="1" dirty="0"/>
              <a:t>CALCULATE YOUR POINTS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800"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cs-CZ" sz="80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You can calculate the approximate points for your event: </a:t>
            </a:r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http://marriottbonvoyeventscalculator.dja.com/</a:t>
            </a: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</a:pPr>
            <a:endParaRPr lang="cs-CZ" sz="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©2018 Marriott International,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87" y="352702"/>
            <a:ext cx="2559751" cy="997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617" y="489950"/>
            <a:ext cx="6587637" cy="8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693" y="454026"/>
            <a:ext cx="9980341" cy="71968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dirty="0" smtClean="0"/>
              <a:t>PASSION MOVES US FORWARD</a:t>
            </a:r>
            <a:endParaRPr lang="en-US" strike="sngStrik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©2018 Marriott International,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ABB-DC2B-A34F-9311-C67881BBAD82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19368" y="1137814"/>
            <a:ext cx="8753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attendees expect a meeting experience that leaves them feeling connected, inspired and accomplished. That’s why Marriott starts with people – their business purpose, the way they work and the technology they use.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7909" y="2011739"/>
            <a:ext cx="2807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all options</a:t>
            </a:r>
            <a:r>
              <a:rPr lang="cs-CZ" sz="15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us!</a:t>
            </a:r>
            <a:endParaRPr lang="en-US" sz="15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865" y="2096019"/>
            <a:ext cx="3200400" cy="2137145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50" y="3910448"/>
            <a:ext cx="3200400" cy="2137145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19274"/>
            <a:ext cx="3200400" cy="2137145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50" y="3910449"/>
            <a:ext cx="3200400" cy="2137145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2" y="2096020"/>
            <a:ext cx="3200400" cy="2137145"/>
          </a:xfrm>
          <a:prstGeom prst="rect">
            <a:avLst/>
          </a:prstGeom>
          <a:noFill/>
          <a:ln w="12700">
            <a:solidFill>
              <a:srgbClr val="D69A2C"/>
            </a:solidFill>
          </a:ln>
        </p:spPr>
      </p:pic>
    </p:spTree>
    <p:extLst>
      <p:ext uri="{BB962C8B-B14F-4D97-AF65-F5344CB8AC3E}">
        <p14:creationId xmlns:p14="http://schemas.microsoft.com/office/powerpoint/2010/main" val="14363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urtyard 1">
      <a:dk1>
        <a:srgbClr val="666766"/>
      </a:dk1>
      <a:lt1>
        <a:srgbClr val="FFFFFF"/>
      </a:lt1>
      <a:dk2>
        <a:srgbClr val="44546A"/>
      </a:dk2>
      <a:lt2>
        <a:srgbClr val="E7E6E6"/>
      </a:lt2>
      <a:accent1>
        <a:srgbClr val="1C1C1C"/>
      </a:accent1>
      <a:accent2>
        <a:srgbClr val="9A600E"/>
      </a:accent2>
      <a:accent3>
        <a:srgbClr val="D69A2C"/>
      </a:accent3>
      <a:accent4>
        <a:srgbClr val="FFCF82"/>
      </a:accent4>
      <a:accent5>
        <a:srgbClr val="545859"/>
      </a:accent5>
      <a:accent6>
        <a:srgbClr val="D2D2D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1044</Words>
  <Application>Microsoft Office PowerPoint</Application>
  <PresentationFormat>Widescreen</PresentationFormat>
  <Paragraphs>195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.AppleSystemUIFont</vt:lpstr>
      <vt:lpstr>Arial</vt:lpstr>
      <vt:lpstr>Calibri</vt:lpstr>
      <vt:lpstr>Museo Sans 300</vt:lpstr>
      <vt:lpstr>Verdana</vt:lpstr>
      <vt:lpstr>Office Theme</vt:lpstr>
      <vt:lpstr>COURTYARD BY MARRIOTT PRAGUE CITY</vt:lpstr>
      <vt:lpstr>Hotel Information</vt:lpstr>
      <vt:lpstr>Accommodation</vt:lpstr>
      <vt:lpstr>Conference </vt:lpstr>
      <vt:lpstr>Conference</vt:lpstr>
      <vt:lpstr>PowerPoint Presentation</vt:lpstr>
      <vt:lpstr>PowerPoint Presentation</vt:lpstr>
      <vt:lpstr>PASSION MOVES US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Omohundro, Emily</dc:creator>
  <cp:lastModifiedBy>Zak, Stepan</cp:lastModifiedBy>
  <cp:revision>198</cp:revision>
  <dcterms:created xsi:type="dcterms:W3CDTF">2018-07-31T16:25:10Z</dcterms:created>
  <dcterms:modified xsi:type="dcterms:W3CDTF">2019-11-06T09:25:31Z</dcterms:modified>
</cp:coreProperties>
</file>